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720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90"/>
  </p:normalViewPr>
  <p:slideViewPr>
    <p:cSldViewPr snapToGrid="0">
      <p:cViewPr varScale="1">
        <p:scale>
          <a:sx n="119" d="100"/>
          <a:sy n="119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nd McNally 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uck on the road&#10;&#10;Description automatically generated">
            <a:extLst>
              <a:ext uri="{FF2B5EF4-FFF2-40B4-BE49-F238E27FC236}">
                <a16:creationId xmlns:a16="http://schemas.microsoft.com/office/drawing/2014/main" id="{7D554757-2D18-3564-D42D-F40BA6C64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863" y="-176862"/>
            <a:ext cx="12389726" cy="7211724"/>
          </a:xfrm>
          <a:prstGeom prst="rect">
            <a:avLst/>
          </a:prstGeom>
        </p:spPr>
      </p:pic>
      <p:pic>
        <p:nvPicPr>
          <p:cNvPr id="6" name="Picture 5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BED246D6-D07F-C932-0A9A-FE045DEC4C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  <p:pic>
        <p:nvPicPr>
          <p:cNvPr id="3" name="bg pattern 1.png" descr="bg pattern 1.png">
            <a:extLst>
              <a:ext uri="{FF2B5EF4-FFF2-40B4-BE49-F238E27FC236}">
                <a16:creationId xmlns:a16="http://schemas.microsoft.com/office/drawing/2014/main" id="{E04A9EFE-C6E2-EFF9-6C45-79E12CD3F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580" r="21895"/>
          <a:stretch/>
        </p:blipFill>
        <p:spPr>
          <a:xfrm flipH="1">
            <a:off x="-330201" y="-176862"/>
            <a:ext cx="10998197" cy="7321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196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mountains in the background&#10;&#10;Description automatically generated">
            <a:extLst>
              <a:ext uri="{FF2B5EF4-FFF2-40B4-BE49-F238E27FC236}">
                <a16:creationId xmlns:a16="http://schemas.microsoft.com/office/drawing/2014/main" id="{C2454EF2-4833-73A1-3C2B-0B482CD23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7322" y="-147776"/>
            <a:ext cx="12722087" cy="7153551"/>
          </a:xfrm>
          <a:prstGeom prst="roundRect">
            <a:avLst>
              <a:gd name="adj" fmla="val 0"/>
            </a:avLst>
          </a:prstGeom>
          <a:ln w="190500" cap="rnd">
            <a:noFill/>
            <a:prstDash val="solid"/>
          </a:ln>
          <a:effectLst/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728B1F4B-6DF0-3846-A0AD-DF36504C99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7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2039688"/>
            <a:ext cx="4937579" cy="13865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786" y="3670363"/>
            <a:ext cx="5063671" cy="39460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2B442E64-C0F3-AB06-39BD-C4E86484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0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73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B34E-6822-8931-BFC9-2B3D27E2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C891-E5B4-0284-0242-62637C0D9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B9D7F-E405-4E4A-A8D7-A9C0EE9F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D75-F086-4938-8722-61744D92B4F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26B7-8C5A-620C-72E9-3C743F25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CA6A-1E3F-12AD-918A-DD25B527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2518-AC79-4C3B-BEC2-2AA30257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07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3BE4-0681-A967-390C-A0FF8D6D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99FD6-9924-7552-E11D-A02A49B1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D75-F086-4938-8722-61744D92B4FD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FBD3A-641F-08DC-BC6A-B22964F9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DE5A5-1AFF-D89F-777A-9C4DD74C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2518-AC79-4C3B-BEC2-2AA30257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7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nd McNally 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&#10;&#10;Description automatically generated">
            <a:extLst>
              <a:ext uri="{FF2B5EF4-FFF2-40B4-BE49-F238E27FC236}">
                <a16:creationId xmlns:a16="http://schemas.microsoft.com/office/drawing/2014/main" id="{722BB142-E2F4-037C-EFD4-A875E9DDF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1518" y="-203201"/>
            <a:ext cx="9906000" cy="7264401"/>
          </a:xfrm>
          <a:prstGeom prst="rect">
            <a:avLst/>
          </a:prstGeom>
        </p:spPr>
      </p:pic>
      <p:pic>
        <p:nvPicPr>
          <p:cNvPr id="6" name="Picture 5" descr="A black background with lines&#10;&#10;Description automatically generated">
            <a:extLst>
              <a:ext uri="{FF2B5EF4-FFF2-40B4-BE49-F238E27FC236}">
                <a16:creationId xmlns:a16="http://schemas.microsoft.com/office/drawing/2014/main" id="{ED2C38ED-5E4D-BF00-3BD1-78828FC20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31" t="14423" r="56512" b="27618"/>
          <a:stretch/>
        </p:blipFill>
        <p:spPr>
          <a:xfrm>
            <a:off x="6615953" y="0"/>
            <a:ext cx="5576047" cy="4827494"/>
          </a:xfrm>
          <a:prstGeom prst="rect">
            <a:avLst/>
          </a:prstGeom>
        </p:spPr>
      </p:pic>
      <p:pic>
        <p:nvPicPr>
          <p:cNvPr id="7" name="Picture 6" descr="A black background with lines&#10;&#10;Description automatically generated">
            <a:extLst>
              <a:ext uri="{FF2B5EF4-FFF2-40B4-BE49-F238E27FC236}">
                <a16:creationId xmlns:a16="http://schemas.microsoft.com/office/drawing/2014/main" id="{76F135FF-F36B-93D3-467E-6F9622042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442" t="43107" r="-3178" b="4101"/>
          <a:stretch/>
        </p:blipFill>
        <p:spPr>
          <a:xfrm>
            <a:off x="7188790" y="4065588"/>
            <a:ext cx="6075643" cy="439718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4" name="Picture 3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28C347D8-24CA-E395-4B06-4F8CBD2F98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870" y="2694226"/>
            <a:ext cx="3074258" cy="14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6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C578C-70DA-C313-C399-9B10158B8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324" y="-29980"/>
            <a:ext cx="3693639" cy="696019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8"/>
            <a:ext cx="7734300" cy="1417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786" y="2119926"/>
            <a:ext cx="5063671" cy="39460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A86A4089-B7D0-7DEF-CDFC-8E4B3FF917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0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4">
          <p15:clr>
            <a:srgbClr val="FBAE40"/>
          </p15:clr>
        </p15:guide>
        <p15:guide id="2" orient="horz" pos="732">
          <p15:clr>
            <a:srgbClr val="FBAE40"/>
          </p15:clr>
        </p15:guide>
        <p15:guide id="3" orient="horz" pos="1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8FF51D56-4FEB-2AB5-3A72-CE6CF05D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0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BEB3B2-7F50-A3BE-4E1B-0F1535F84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786" y="-29980"/>
            <a:ext cx="3693639" cy="6960198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7639050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7639050" cy="38909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8FF51D56-4FEB-2AB5-3A72-CE6CF05DD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7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89528B-A646-86A0-D26A-81DB21945A0A}"/>
              </a:ext>
            </a:extLst>
          </p:cNvPr>
          <p:cNvSpPr/>
          <p:nvPr userDrawn="1"/>
        </p:nvSpPr>
        <p:spPr>
          <a:xfrm>
            <a:off x="7588469" y="-31530"/>
            <a:ext cx="4677103" cy="693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E0995-C453-7DDD-4941-610779D0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900" y="5800630"/>
            <a:ext cx="1627352" cy="77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7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E85E62-AABF-2C40-6D4B-3E99B438BD8D}"/>
              </a:ext>
            </a:extLst>
          </p:cNvPr>
          <p:cNvSpPr/>
          <p:nvPr userDrawn="1"/>
        </p:nvSpPr>
        <p:spPr>
          <a:xfrm>
            <a:off x="7343335" y="-31530"/>
            <a:ext cx="4922237" cy="69368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FED60DCE-14EB-CC6F-FCF6-B273D56F3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6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319E75-FF66-63DE-BC4A-5C9C093EF9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523" y="-59961"/>
            <a:ext cx="5708239" cy="6962931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C692F2-472F-5466-60D7-7E75FA8AD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50" y="1466850"/>
            <a:ext cx="11230428" cy="287324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144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716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828800" indent="0">
              <a:buNone/>
              <a:defRPr sz="60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FED60DCE-14EB-CC6F-FCF6-B273D56F30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00" y="5800630"/>
            <a:ext cx="1627352" cy="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99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rk Secondary Blue Sideba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89528B-A646-86A0-D26A-81DB21945A0A}"/>
              </a:ext>
            </a:extLst>
          </p:cNvPr>
          <p:cNvSpPr/>
          <p:nvPr userDrawn="1"/>
        </p:nvSpPr>
        <p:spPr>
          <a:xfrm>
            <a:off x="8323729" y="-31530"/>
            <a:ext cx="3941843" cy="693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EE8A6A2-3367-9DE6-0157-53ABAE786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16BD7D-3F01-D779-3A27-165C7589E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39687CC-0B10-9FD3-5DDB-CA947CE1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E0995-C453-7DDD-4941-610779D001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1900" y="5800630"/>
            <a:ext cx="1627352" cy="7779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396D3E-99BA-614F-04D5-1F239811D72B}"/>
              </a:ext>
            </a:extLst>
          </p:cNvPr>
          <p:cNvSpPr/>
          <p:nvPr userDrawn="1"/>
        </p:nvSpPr>
        <p:spPr>
          <a:xfrm>
            <a:off x="8323729" y="1466850"/>
            <a:ext cx="3941843" cy="40070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2">
          <p15:clr>
            <a:srgbClr val="FBAE40"/>
          </p15:clr>
        </p15:guide>
        <p15:guide id="2" orient="horz" pos="9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13B5F-D114-13A8-0F27-63876A9F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791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36124-2BF6-F32C-5764-91F7C528F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6250" y="6356350"/>
            <a:ext cx="22808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8CBFC9E4-73F3-EB43-9D90-5700D25EF1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0">
          <p15:clr>
            <a:srgbClr val="F26B43"/>
          </p15:clr>
        </p15:guide>
        <p15:guide id="2" pos="7383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2D73-21C1-3B72-BF29-F9A4D36A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213FF6-83F8-CBA0-64AB-436426637D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33698467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44890255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6234573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88442649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76253333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870629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Prerequisite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Step 1: Pre-wire Code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Step 2: Module Codes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Description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Step 3: Subscription Feature Codes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4472C4"/>
                          </a:highlight>
                        </a:rPr>
                        <a:t>Total Cost</a:t>
                      </a:r>
                      <a:endParaRPr lang="en-US" sz="1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8351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Bendix Wingman Fusion 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008TXR: $68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008TXP: $788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SDP5.1C Base 2 with SafetyDirect, Battery Backup and DVR Lite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10AJA (3-year): $1,225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$2,081 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3276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Bendix Wingman Fusion 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008TXR: $68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008TXP: $788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SDP5.1C Base 2 with SafetyDirect, Battery Backup and DVR Lite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10AJB (4-year): $1,455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$2,311 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2025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Bendix Wingman Fusion 2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008TXR: $68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008TXP: $788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SDP5.1C Base 2 with SafetyDirect, Battery Backup and DVR Lite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10AJC (5-year): $1,605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$2,461 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3401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Bendix Wingman Fusion 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008TXR: $68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008TXE: $788 (live from August 15th)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SDP5.1 Base 2 with SafetyDirect, Battery Backup and DVR Lite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10AJA (3-year): $1,225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$2,081 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01102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Bendix Wingman Fusion 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008TXR: $68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008TXE: $788 (live from August 15th)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SDP5.1 Base 2 with SafetyDirect, Battery Backup and DVR Lite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10AJB (4-year): $1,455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  <a:highlight>
                            <a:srgbClr val="D9E1F2"/>
                          </a:highlight>
                        </a:rPr>
                        <a:t>$2,311 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2135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Bendix Wingman Fusion 3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008TXR: $68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008TXE: $788 (live from August 15th)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SDP5.1 Base 2 with SafetyDirect, Battery Backup and DVR Lite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10AJC (5-year): $1,605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" u="none" strike="noStrike">
                          <a:effectLst/>
                        </a:rPr>
                        <a:t>$2,461 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97094179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" u="none" strike="noStrike">
                          <a:effectLst/>
                          <a:highlight>
                            <a:srgbClr val="FFFF00"/>
                          </a:highlight>
                        </a:rPr>
                        <a:t>The TOPS system will reject the order if it is missing required components (pre-wire, ECU, Wingman Fusion).</a:t>
                      </a:r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35415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03714-D972-EE80-6BD0-2754561B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SafetyDirect Platform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50AB9-3CF5-802C-2B1B-4A976048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C2518-AC79-4C3B-BEC2-2AA30257B90F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5ADE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5ADE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50E743C-22C5-99C9-9160-8BB6C0A97215}"/>
              </a:ext>
            </a:extLst>
          </p:cNvPr>
          <p:cNvSpPr txBox="1">
            <a:spLocks/>
          </p:cNvSpPr>
          <p:nvPr/>
        </p:nvSpPr>
        <p:spPr>
          <a:xfrm>
            <a:off x="476250" y="487469"/>
            <a:ext cx="11234964" cy="67458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Navistar &amp;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A99F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SafetyDirect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47300CD-82FC-2B58-2BF6-3530EE4D3283}"/>
              </a:ext>
            </a:extLst>
          </p:cNvPr>
          <p:cNvGraphicFramePr>
            <a:graphicFrameLocks noGrp="1"/>
          </p:cNvGraphicFramePr>
          <p:nvPr/>
        </p:nvGraphicFramePr>
        <p:xfrm>
          <a:off x="476250" y="1601827"/>
          <a:ext cx="11234964" cy="4430480"/>
        </p:xfrm>
        <a:graphic>
          <a:graphicData uri="http://schemas.openxmlformats.org/drawingml/2006/table">
            <a:tbl>
              <a:tblPr/>
              <a:tblGrid>
                <a:gridCol w="1872494">
                  <a:extLst>
                    <a:ext uri="{9D8B030D-6E8A-4147-A177-3AD203B41FA5}">
                      <a16:colId xmlns:a16="http://schemas.microsoft.com/office/drawing/2014/main" val="171461395"/>
                    </a:ext>
                  </a:extLst>
                </a:gridCol>
                <a:gridCol w="1872494">
                  <a:extLst>
                    <a:ext uri="{9D8B030D-6E8A-4147-A177-3AD203B41FA5}">
                      <a16:colId xmlns:a16="http://schemas.microsoft.com/office/drawing/2014/main" val="1043076489"/>
                    </a:ext>
                  </a:extLst>
                </a:gridCol>
                <a:gridCol w="1872494">
                  <a:extLst>
                    <a:ext uri="{9D8B030D-6E8A-4147-A177-3AD203B41FA5}">
                      <a16:colId xmlns:a16="http://schemas.microsoft.com/office/drawing/2014/main" val="1578600840"/>
                    </a:ext>
                  </a:extLst>
                </a:gridCol>
                <a:gridCol w="1872494">
                  <a:extLst>
                    <a:ext uri="{9D8B030D-6E8A-4147-A177-3AD203B41FA5}">
                      <a16:colId xmlns:a16="http://schemas.microsoft.com/office/drawing/2014/main" val="2224105894"/>
                    </a:ext>
                  </a:extLst>
                </a:gridCol>
                <a:gridCol w="1872494">
                  <a:extLst>
                    <a:ext uri="{9D8B030D-6E8A-4147-A177-3AD203B41FA5}">
                      <a16:colId xmlns:a16="http://schemas.microsoft.com/office/drawing/2014/main" val="3771474506"/>
                    </a:ext>
                  </a:extLst>
                </a:gridCol>
                <a:gridCol w="1872494">
                  <a:extLst>
                    <a:ext uri="{9D8B030D-6E8A-4147-A177-3AD203B41FA5}">
                      <a16:colId xmlns:a16="http://schemas.microsoft.com/office/drawing/2014/main" val="2301391716"/>
                    </a:ext>
                  </a:extLst>
                </a:gridCol>
              </a:tblGrid>
              <a:tr h="55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Prerequisite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Step 1: Pre-wire Code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Step 2: Module Codes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Description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Step 3: Subscription Feature Codes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Total Cost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16016"/>
                  </a:ext>
                </a:extLst>
              </a:tr>
              <a:tr h="55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Bendix Wingman Fusion 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008TXR: </a:t>
                      </a:r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$68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008TXP: $788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SDP5.1 Base 2 with SafetyDirect, Battery Backup and DVR Lite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10AJA (3-year): $1,225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$2,081 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76141"/>
                  </a:ext>
                </a:extLst>
              </a:tr>
              <a:tr h="55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Bendix Wingman Fusion 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008TXR: $68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008TXP: $788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SDP5.1 Base 2 with SafetyDirect, Battery Backup and DVR Lite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10AJB (4-year): $1,455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$2,311 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98440"/>
                  </a:ext>
                </a:extLst>
              </a:tr>
              <a:tr h="55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Bendix Wingman Fusion 2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008TXR: $68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008TXP: $788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SDP5.1 Base 2 with SafetyDirect, Battery Backup and DVR Lite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10AJC (5-year): $1,605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$2,461 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91807"/>
                  </a:ext>
                </a:extLst>
              </a:tr>
              <a:tr h="55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Bendix Wingman Fusion 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008TXR: $68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008TXE: $788 (live from August 15th)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SDP5.1 Base 2 with </a:t>
                      </a:r>
                      <a:r>
                        <a:rPr lang="en-US" sz="1200" u="none" strike="noStrike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SafetyDirect</a:t>
                      </a:r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Battery Backup and DVR Lite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10AJA (3-year): $1,225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$2,081 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64455"/>
                  </a:ext>
                </a:extLst>
              </a:tr>
              <a:tr h="55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Bendix Wingman Fusion 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008TXR: $68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008TXE: $788 (live from August 15th)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SDP5.1 Base 2 with </a:t>
                      </a:r>
                      <a:r>
                        <a:rPr lang="en-US" sz="1200" u="none" strike="noStrike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SafetyDirect</a:t>
                      </a:r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Battery Backup and DVR Lite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10AJB (4-year): $1,455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$2,311 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94084"/>
                  </a:ext>
                </a:extLst>
              </a:tr>
              <a:tr h="553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Bendix Wingman Fusion 3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0A99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008TXR: $68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008TXE: $788 (live from August 15th)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SDP5.1 Base 2 with </a:t>
                      </a:r>
                      <a:r>
                        <a:rPr lang="en-US" sz="1200" u="none" strike="noStrike" err="1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SafetyDirect</a:t>
                      </a:r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, Battery Backup and DVR Lite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10AJC (5-year): $1,605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$2,461 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3D3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02891"/>
                  </a:ext>
                </a:extLst>
              </a:tr>
              <a:tr h="5538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ysClr val="windowText" lastClr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The TOPS system will reject the order if it is missing required components (pre-wire, ECU, Wingman Fusion).</a:t>
                      </a:r>
                      <a:endParaRPr lang="en-US" sz="1200" b="1" i="0" u="none" strike="noStrike">
                        <a:solidFill>
                          <a:sysClr val="windowText" lastClr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5170" marR="5170" marT="517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233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59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and McNally Theme">
  <a:themeElements>
    <a:clrScheme name="Rand McNally Palette">
      <a:dk1>
        <a:srgbClr val="000000"/>
      </a:dk1>
      <a:lt1>
        <a:srgbClr val="FFFFFF"/>
      </a:lt1>
      <a:dk2>
        <a:srgbClr val="2B2B2B"/>
      </a:dk2>
      <a:lt2>
        <a:srgbClr val="E8E8E8"/>
      </a:lt2>
      <a:accent1>
        <a:srgbClr val="05ADEE"/>
      </a:accent1>
      <a:accent2>
        <a:srgbClr val="0A99FE"/>
      </a:accent2>
      <a:accent3>
        <a:srgbClr val="0369E9"/>
      </a:accent3>
      <a:accent4>
        <a:srgbClr val="07BB89"/>
      </a:accent4>
      <a:accent5>
        <a:srgbClr val="A1A3A5"/>
      </a:accent5>
      <a:accent6>
        <a:srgbClr val="515151"/>
      </a:accent6>
      <a:hlink>
        <a:srgbClr val="0A99FE"/>
      </a:hlink>
      <a:folHlink>
        <a:srgbClr val="A50DF6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and McNally Palette">
    <a:dk1>
      <a:srgbClr val="000000"/>
    </a:dk1>
    <a:lt1>
      <a:srgbClr val="FFFFFF"/>
    </a:lt1>
    <a:dk2>
      <a:srgbClr val="2B2B2B"/>
    </a:dk2>
    <a:lt2>
      <a:srgbClr val="E8E8E8"/>
    </a:lt2>
    <a:accent1>
      <a:srgbClr val="05ADEE"/>
    </a:accent1>
    <a:accent2>
      <a:srgbClr val="0A99FE"/>
    </a:accent2>
    <a:accent3>
      <a:srgbClr val="0369E9"/>
    </a:accent3>
    <a:accent4>
      <a:srgbClr val="07BB89"/>
    </a:accent4>
    <a:accent5>
      <a:srgbClr val="A1A3A5"/>
    </a:accent5>
    <a:accent6>
      <a:srgbClr val="515151"/>
    </a:accent6>
    <a:hlink>
      <a:srgbClr val="0A99FE"/>
    </a:hlink>
    <a:folHlink>
      <a:srgbClr val="A50DF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Macintosh PowerPoint</Application>
  <PresentationFormat>Widescreen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Roboto</vt:lpstr>
      <vt:lpstr>Roboto Black</vt:lpstr>
      <vt:lpstr>Rand McNally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Turpen</dc:creator>
  <cp:lastModifiedBy>Jonah Towler</cp:lastModifiedBy>
  <cp:revision>2</cp:revision>
  <dcterms:created xsi:type="dcterms:W3CDTF">2024-10-09T15:40:46Z</dcterms:created>
  <dcterms:modified xsi:type="dcterms:W3CDTF">2025-08-13T01:40:01Z</dcterms:modified>
</cp:coreProperties>
</file>